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27" r:id="rId3"/>
    <p:sldId id="428" r:id="rId4"/>
    <p:sldId id="435" r:id="rId5"/>
    <p:sldId id="439" r:id="rId6"/>
    <p:sldId id="434" r:id="rId7"/>
    <p:sldId id="438" r:id="rId8"/>
    <p:sldId id="437" r:id="rId9"/>
    <p:sldId id="429" r:id="rId10"/>
    <p:sldId id="423" r:id="rId11"/>
    <p:sldId id="433" r:id="rId12"/>
    <p:sldId id="430" r:id="rId13"/>
    <p:sldId id="425" r:id="rId14"/>
    <p:sldId id="431" r:id="rId15"/>
    <p:sldId id="432" r:id="rId16"/>
    <p:sldId id="407" r:id="rId17"/>
    <p:sldId id="426" r:id="rId18"/>
    <p:sldId id="421" r:id="rId19"/>
    <p:sldId id="424" r:id="rId20"/>
    <p:sldId id="436" r:id="rId21"/>
    <p:sldId id="422" r:id="rId22"/>
    <p:sldId id="365" r:id="rId23"/>
    <p:sldId id="345" r:id="rId24"/>
    <p:sldId id="440" r:id="rId25"/>
    <p:sldId id="441" r:id="rId26"/>
    <p:sldId id="406" r:id="rId27"/>
    <p:sldId id="289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03st\AppData\Local\Temp\gpmz060517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0021884681634E-2"/>
          <c:y val="0.1274357947276773"/>
          <c:w val="0.85306617114596339"/>
          <c:h val="0.608571006749156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[gpmz060517.xlsx]Data!$B$4</c:f>
              <c:strCache>
                <c:ptCount val="1"/>
                <c:pt idx="0">
                  <c:v>Průměrná hrubá nominální mzda (levá osa)
Average gross nominal wage (left axis)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[gpmz060517.xlsx]Data!$C$2:$K$3</c:f>
              <c:multiLvlStrCache>
                <c:ptCount val="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</c:lvl>
              </c:multiLvlStrCache>
            </c:multiLvlStrRef>
          </c:cat>
          <c:val>
            <c:numRef>
              <c:f>[gpmz060517.xlsx]Data!$C$4:$K$4</c:f>
              <c:numCache>
                <c:formatCode>#,##0</c:formatCode>
                <c:ptCount val="9"/>
                <c:pt idx="0">
                  <c:v>25497</c:v>
                </c:pt>
                <c:pt idx="1">
                  <c:v>26408</c:v>
                </c:pt>
                <c:pt idx="2">
                  <c:v>26163</c:v>
                </c:pt>
                <c:pt idx="3">
                  <c:v>28258</c:v>
                </c:pt>
                <c:pt idx="4">
                  <c:v>26475</c:v>
                </c:pt>
                <c:pt idx="5">
                  <c:v>27272</c:v>
                </c:pt>
                <c:pt idx="6">
                  <c:v>27210</c:v>
                </c:pt>
                <c:pt idx="7">
                  <c:v>29309</c:v>
                </c:pt>
                <c:pt idx="8">
                  <c:v>27889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02-4732-8861-664D2C813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234250848"/>
        <c:axId val="288535808"/>
      </c:barChart>
      <c:lineChart>
        <c:grouping val="standard"/>
        <c:varyColors val="0"/>
        <c:ser>
          <c:idx val="4"/>
          <c:order val="3"/>
          <c:tx>
            <c:strRef>
              <c:f>[gpmz060517.xlsx]Data!$B$7</c:f>
              <c:strCache>
                <c:ptCount val="1"/>
                <c:pt idx="0">
                  <c:v>Nominální mzda po očištění od sezónních vlivů (levá osa)
Nominal wage, seasonally adjusted (left axis)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[gpmz060517.xlsx]Data!$C$3:$K$3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</c:numCache>
            </c:numRef>
          </c:cat>
          <c:val>
            <c:numRef>
              <c:f>[gpmz060517.xlsx]Data!$C$7:$K$7</c:f>
              <c:numCache>
                <c:formatCode>#,##0</c:formatCode>
                <c:ptCount val="9"/>
                <c:pt idx="0">
                  <c:v>26178</c:v>
                </c:pt>
                <c:pt idx="1">
                  <c:v>26484</c:v>
                </c:pt>
                <c:pt idx="2">
                  <c:v>26686</c:v>
                </c:pt>
                <c:pt idx="3">
                  <c:v>26954</c:v>
                </c:pt>
                <c:pt idx="4">
                  <c:v>27130</c:v>
                </c:pt>
                <c:pt idx="5">
                  <c:v>27416</c:v>
                </c:pt>
                <c:pt idx="6">
                  <c:v>27749</c:v>
                </c:pt>
                <c:pt idx="7">
                  <c:v>28031</c:v>
                </c:pt>
                <c:pt idx="8">
                  <c:v>28445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E02-4732-8861-664D2C813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250848"/>
        <c:axId val="288535808"/>
      </c:lineChart>
      <c:lineChart>
        <c:grouping val="standard"/>
        <c:varyColors val="0"/>
        <c:ser>
          <c:idx val="0"/>
          <c:order val="1"/>
          <c:tx>
            <c:strRef>
              <c:f>[gpmz060517.xlsx]Data!$B$5</c:f>
              <c:strCache>
                <c:ptCount val="1"/>
                <c:pt idx="0">
                  <c:v>Růst nominální mzdy (pravá osa)
Nominal wage growth (right axis)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[gpmz060517.xlsx]Data!$C$3:$K$3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</c:numCache>
            </c:numRef>
          </c:cat>
          <c:val>
            <c:numRef>
              <c:f>[gpmz060517.xlsx]Data!$C$5:$K$5</c:f>
              <c:numCache>
                <c:formatCode>0.0</c:formatCode>
                <c:ptCount val="9"/>
                <c:pt idx="0">
                  <c:v>2.2999999999999998</c:v>
                </c:pt>
                <c:pt idx="1">
                  <c:v>3.3</c:v>
                </c:pt>
                <c:pt idx="2">
                  <c:v>3.5</c:v>
                </c:pt>
                <c:pt idx="3">
                  <c:v>3.7</c:v>
                </c:pt>
                <c:pt idx="4">
                  <c:v>3.8</c:v>
                </c:pt>
                <c:pt idx="5">
                  <c:v>3.3</c:v>
                </c:pt>
                <c:pt idx="6">
                  <c:v>4</c:v>
                </c:pt>
                <c:pt idx="7">
                  <c:v>3.7</c:v>
                </c:pt>
                <c:pt idx="8">
                  <c:v>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E02-4732-8861-664D2C813EE5}"/>
            </c:ext>
          </c:extLst>
        </c:ser>
        <c:ser>
          <c:idx val="2"/>
          <c:order val="2"/>
          <c:tx>
            <c:strRef>
              <c:f>[gpmz060517.xlsx]Data!$B$6</c:f>
              <c:strCache>
                <c:ptCount val="1"/>
                <c:pt idx="0">
                  <c:v>Růst reálné mzdy (pravá osa)
Real wage growth (right axis)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[gpmz060517.xlsx]Data!$C$3:$K$3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</c:numCache>
            </c:numRef>
          </c:cat>
          <c:val>
            <c:numRef>
              <c:f>[gpmz060517.xlsx]Data!$C$6:$K$6</c:f>
              <c:numCache>
                <c:formatCode>#\ ##0.0</c:formatCode>
                <c:ptCount val="9"/>
                <c:pt idx="0">
                  <c:v>2.2000000000000002</c:v>
                </c:pt>
                <c:pt idx="1">
                  <c:v>2.6</c:v>
                </c:pt>
                <c:pt idx="2">
                  <c:v>3.1</c:v>
                </c:pt>
                <c:pt idx="3">
                  <c:v>3.6</c:v>
                </c:pt>
                <c:pt idx="4">
                  <c:v>3.3</c:v>
                </c:pt>
                <c:pt idx="5">
                  <c:v>3.1</c:v>
                </c:pt>
                <c:pt idx="6">
                  <c:v>3.5</c:v>
                </c:pt>
                <c:pt idx="7">
                  <c:v>2.2999999999999998</c:v>
                </c:pt>
                <c:pt idx="8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E02-4732-8861-664D2C813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536592"/>
        <c:axId val="288534240"/>
      </c:lineChart>
      <c:catAx>
        <c:axId val="234250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Čtvrtletí / Quarter</a:t>
                </a:r>
              </a:p>
            </c:rich>
          </c:tx>
          <c:layout>
            <c:manualLayout>
              <c:xMode val="edge"/>
              <c:yMode val="edge"/>
              <c:x val="0.41043402672682588"/>
              <c:y val="0.824240802845702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8535808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288535808"/>
        <c:scaling>
          <c:orientation val="minMax"/>
          <c:max val="3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Kč | CZK</a:t>
                </a:r>
              </a:p>
            </c:rich>
          </c:tx>
          <c:layout>
            <c:manualLayout>
              <c:xMode val="edge"/>
              <c:yMode val="edge"/>
              <c:x val="2.0237865962197118E-2"/>
              <c:y val="0.480340129358830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4250848"/>
        <c:crosses val="autoZero"/>
        <c:crossBetween val="between"/>
        <c:majorUnit val="4000"/>
        <c:minorUnit val="800"/>
      </c:valAx>
      <c:catAx>
        <c:axId val="288536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88534240"/>
        <c:crossesAt val="0"/>
        <c:auto val="0"/>
        <c:lblAlgn val="ctr"/>
        <c:lblOffset val="100"/>
        <c:noMultiLvlLbl val="0"/>
      </c:catAx>
      <c:valAx>
        <c:axId val="288534240"/>
        <c:scaling>
          <c:orientation val="minMax"/>
          <c:max val="8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Meziroční tempo růstu (v %) | Y-o-y growth rate (%)</a:t>
                </a:r>
              </a:p>
            </c:rich>
          </c:tx>
          <c:layout>
            <c:manualLayout>
              <c:xMode val="edge"/>
              <c:yMode val="edge"/>
              <c:x val="0.9768868397881868"/>
              <c:y val="0.344391451068616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8536592"/>
        <c:crosses val="max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339999756262406E-2"/>
          <c:y val="0.88017700375993602"/>
          <c:w val="0.91023100589247552"/>
          <c:h val="0.1115812321758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0.02623</cdr:x>
      <cdr:y>0</cdr:y>
    </cdr:from>
    <cdr:to>
      <cdr:x>1</cdr:x>
      <cdr:y>0.0829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253518" y="0"/>
          <a:ext cx="9411690" cy="5084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 rtl="0"/>
          <a:r>
            <a:rPr lang="cs-CZ" sz="1800" b="1" i="0" cap="none" baseline="0" dirty="0">
              <a:latin typeface="Arial" pitchFamily="34" charset="0"/>
              <a:ea typeface="+mn-ea"/>
              <a:cs typeface="Arial" pitchFamily="34" charset="0"/>
            </a:rPr>
            <a:t>Průměrná měsíční mzda – čtvrtletní údaje (absolutní hodnoty a meziroční změny)</a:t>
          </a:r>
        </a:p>
        <a:p xmlns:a="http://schemas.openxmlformats.org/drawingml/2006/main">
          <a:pPr algn="ctr" rtl="0"/>
          <a:r>
            <a:rPr lang="cs-CZ" sz="1200" b="0" i="1" cap="none" baseline="0" dirty="0" err="1">
              <a:latin typeface="Arial" pitchFamily="34" charset="0"/>
              <a:ea typeface="+mn-ea"/>
              <a:cs typeface="Arial" pitchFamily="34" charset="0"/>
            </a:rPr>
            <a:t>Average</a:t>
          </a:r>
          <a:r>
            <a:rPr lang="cs-CZ" sz="1200" b="0" i="1" cap="none" baseline="0" dirty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cs-CZ" sz="1200" b="0" i="1" cap="none" baseline="0" dirty="0" err="1">
              <a:latin typeface="Arial" pitchFamily="34" charset="0"/>
              <a:ea typeface="+mn-ea"/>
              <a:cs typeface="Arial" pitchFamily="34" charset="0"/>
            </a:rPr>
            <a:t>monthly</a:t>
          </a:r>
          <a:r>
            <a:rPr lang="cs-CZ" sz="1200" b="0" i="1" cap="none" baseline="0" dirty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cs-CZ" sz="1200" b="0" i="1" cap="none" baseline="0" dirty="0" err="1">
              <a:latin typeface="Arial" pitchFamily="34" charset="0"/>
              <a:ea typeface="+mn-ea"/>
              <a:cs typeface="Arial" pitchFamily="34" charset="0"/>
            </a:rPr>
            <a:t>wage</a:t>
          </a:r>
          <a:r>
            <a:rPr lang="cs-CZ" sz="1200" b="0" i="1" cap="none" baseline="0" dirty="0">
              <a:latin typeface="Arial" pitchFamily="34" charset="0"/>
              <a:ea typeface="+mn-ea"/>
              <a:cs typeface="Arial" pitchFamily="34" charset="0"/>
            </a:rPr>
            <a:t> – </a:t>
          </a:r>
          <a:r>
            <a:rPr lang="cs-CZ" sz="1200" b="0" i="1" cap="none" baseline="0" dirty="0" err="1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quarterly</a:t>
          </a:r>
          <a:r>
            <a:rPr lang="cs-CZ" sz="1200" b="0" i="1" cap="none" baseline="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data </a:t>
          </a:r>
          <a:r>
            <a:rPr lang="cs-CZ" sz="1200" b="0" i="1" cap="none" baseline="0" dirty="0">
              <a:latin typeface="Arial" pitchFamily="34" charset="0"/>
              <a:ea typeface="+mn-ea"/>
              <a:cs typeface="Arial" pitchFamily="34" charset="0"/>
            </a:rPr>
            <a:t>(</a:t>
          </a:r>
          <a:r>
            <a:rPr lang="cs-CZ" sz="1200" b="0" i="1" cap="none" baseline="0" dirty="0" err="1">
              <a:latin typeface="Arial" pitchFamily="34" charset="0"/>
              <a:ea typeface="+mn-ea"/>
              <a:cs typeface="Arial" pitchFamily="34" charset="0"/>
            </a:rPr>
            <a:t>absolute</a:t>
          </a:r>
          <a:r>
            <a:rPr lang="cs-CZ" sz="1200" b="0" i="1" cap="none" baseline="0" dirty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cs-CZ" sz="1200" b="0" i="1" cap="none" baseline="0" dirty="0" err="1">
              <a:latin typeface="Arial" pitchFamily="34" charset="0"/>
              <a:ea typeface="+mn-ea"/>
              <a:cs typeface="Arial" pitchFamily="34" charset="0"/>
            </a:rPr>
            <a:t>numbers</a:t>
          </a:r>
          <a:r>
            <a:rPr lang="cs-CZ" sz="1200" b="0" i="1" cap="none" baseline="0" dirty="0">
              <a:latin typeface="Arial" pitchFamily="34" charset="0"/>
              <a:ea typeface="+mn-ea"/>
              <a:cs typeface="Arial" pitchFamily="34" charset="0"/>
            </a:rPr>
            <a:t> and </a:t>
          </a:r>
          <a:r>
            <a:rPr lang="cs-CZ" sz="1200" b="0" i="1" cap="none" baseline="0" dirty="0" err="1">
              <a:latin typeface="Arial" pitchFamily="34" charset="0"/>
              <a:ea typeface="+mn-ea"/>
              <a:cs typeface="Arial" pitchFamily="34" charset="0"/>
            </a:rPr>
            <a:t>year</a:t>
          </a:r>
          <a:r>
            <a:rPr lang="cs-CZ" sz="1200" b="0" i="1" cap="none" baseline="0" dirty="0">
              <a:latin typeface="Arial" pitchFamily="34" charset="0"/>
              <a:ea typeface="+mn-ea"/>
              <a:cs typeface="Arial" pitchFamily="34" charset="0"/>
            </a:rPr>
            <a:t>-on-</a:t>
          </a:r>
          <a:r>
            <a:rPr lang="cs-CZ" sz="1200" b="0" i="1" cap="none" baseline="0" dirty="0" err="1">
              <a:latin typeface="Arial" pitchFamily="34" charset="0"/>
              <a:ea typeface="+mn-ea"/>
              <a:cs typeface="Arial" pitchFamily="34" charset="0"/>
            </a:rPr>
            <a:t>year</a:t>
          </a:r>
          <a:r>
            <a:rPr lang="cs-CZ" sz="1200" b="0" i="1" cap="none" baseline="0" dirty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cs-CZ" sz="1200" b="0" i="1" cap="none" baseline="0" dirty="0" err="1">
              <a:latin typeface="Arial" pitchFamily="34" charset="0"/>
              <a:ea typeface="+mn-ea"/>
              <a:cs typeface="Arial" pitchFamily="34" charset="0"/>
            </a:rPr>
            <a:t>changes</a:t>
          </a:r>
          <a:r>
            <a:rPr lang="cs-CZ" sz="1200" b="0" i="1" cap="none" baseline="0" dirty="0">
              <a:latin typeface="Arial" pitchFamily="34" charset="0"/>
              <a:ea typeface="+mn-ea"/>
              <a:cs typeface="Arial" pitchFamily="34" charset="0"/>
            </a:rPr>
            <a:t>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20141-FE8F-4A61-98AC-DACD5516B8D9}" type="datetimeFigureOut">
              <a:rPr lang="cs-CZ" smtClean="0"/>
              <a:t>21. 8. 2017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EADEB-70D0-42EE-9C7E-FE10A418B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4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655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background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0668000" cy="58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7" y="385516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7" y="304274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300" y="5985424"/>
            <a:ext cx="1164084" cy="365125"/>
          </a:xfrm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21. 8. 2017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24001" y="5985425"/>
            <a:ext cx="10514964" cy="365125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300" y="6399663"/>
            <a:ext cx="1164084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Picture 5" descr="we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273300"/>
            <a:ext cx="18700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121" y="6436312"/>
            <a:ext cx="10523844" cy="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1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21. 8. 2017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65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21. 8. 2017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53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376039" cy="68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6555" y="1091953"/>
            <a:ext cx="10138298" cy="5085010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841" y="5994400"/>
            <a:ext cx="1151707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21. 8. 2017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39835" y="6176963"/>
            <a:ext cx="10445018" cy="232146"/>
          </a:xfr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0949" y="6409109"/>
            <a:ext cx="1145599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8" descr="we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49" y="2647976"/>
            <a:ext cx="1561810" cy="15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121" y="6418556"/>
            <a:ext cx="10523844" cy="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8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ground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0668000" cy="58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we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273300"/>
            <a:ext cx="18700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300" y="5992917"/>
            <a:ext cx="1292469" cy="365125"/>
          </a:xfrm>
        </p:spPr>
        <p:txBody>
          <a:bodyPr/>
          <a:lstStyle>
            <a:lvl1pPr algn="ctr">
              <a:defRPr sz="1000"/>
            </a:lvl1pPr>
          </a:lstStyle>
          <a:p>
            <a:fld id="{6F1C0718-4FC4-4303-AE6D-BAF561C26C1B}" type="datetimeFigureOut">
              <a:rPr lang="cs-CZ" smtClean="0"/>
              <a:pPr/>
              <a:t>21. 8. 2017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15121" y="6010118"/>
            <a:ext cx="10523844" cy="365125"/>
          </a:xfrm>
        </p:spPr>
        <p:txBody>
          <a:bodyPr/>
          <a:lstStyle>
            <a:lvl1pPr algn="r">
              <a:defRPr sz="10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300" y="6375243"/>
            <a:ext cx="1292469" cy="365125"/>
          </a:xfrm>
        </p:spPr>
        <p:txBody>
          <a:bodyPr/>
          <a:lstStyle>
            <a:lvl1pPr>
              <a:defRPr sz="1000"/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2411767" y="385516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2411767" y="304274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121" y="6436312"/>
            <a:ext cx="10523844" cy="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376039" cy="68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46556" y="1346230"/>
            <a:ext cx="4904472" cy="4640475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95604" y="1346231"/>
            <a:ext cx="4989250" cy="4640474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9" name="Picture 8" descr="we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49" y="2647976"/>
            <a:ext cx="1561810" cy="15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121" y="6418556"/>
            <a:ext cx="10523844" cy="346232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39835" y="6176963"/>
            <a:ext cx="10445018" cy="232146"/>
          </a:xfr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841" y="5994400"/>
            <a:ext cx="1151707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21. 8. 2017</a:t>
            </a:fld>
            <a:endParaRPr lang="cs-CZ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0949" y="6409109"/>
            <a:ext cx="1145599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58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3708" y="1350956"/>
            <a:ext cx="4813785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03708" y="2174868"/>
            <a:ext cx="4813785" cy="3684588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137814" y="1350956"/>
            <a:ext cx="4837492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137814" y="2174868"/>
            <a:ext cx="4837492" cy="3684588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803708" y="6109398"/>
            <a:ext cx="10171598" cy="212170"/>
          </a:xfrm>
        </p:spPr>
        <p:txBody>
          <a:bodyPr/>
          <a:lstStyle>
            <a:lvl1pPr algn="r">
              <a:defRPr sz="1000"/>
            </a:lvl1pPr>
          </a:lstStyle>
          <a:p>
            <a:endParaRPr lang="cs-CZ" dirty="0"/>
          </a:p>
        </p:txBody>
      </p:sp>
      <p:pic>
        <p:nvPicPr>
          <p:cNvPr id="10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376039" cy="68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we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49" y="2647976"/>
            <a:ext cx="1561810" cy="15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121" y="6418556"/>
            <a:ext cx="10523844" cy="346232"/>
          </a:xfrm>
          <a:prstGeom prst="rect">
            <a:avLst/>
          </a:prstGeom>
        </p:spPr>
      </p:pic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114841" y="5994400"/>
            <a:ext cx="1151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1C0718-4FC4-4303-AE6D-BAF561C26C1B}" type="datetimeFigureOut">
              <a:rPr lang="cs-CZ" smtClean="0"/>
              <a:pPr/>
              <a:t>21. 8. 2017</a:t>
            </a:fld>
            <a:endParaRPr lang="cs-CZ" dirty="0"/>
          </a:p>
        </p:txBody>
      </p:sp>
      <p:sp>
        <p:nvSpPr>
          <p:cNvPr id="14" name="Zástupný symbol pro číslo snímku 5"/>
          <p:cNvSpPr txBox="1">
            <a:spLocks/>
          </p:cNvSpPr>
          <p:nvPr userDrawn="1"/>
        </p:nvSpPr>
        <p:spPr>
          <a:xfrm>
            <a:off x="120949" y="6409109"/>
            <a:ext cx="114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7597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0335" y="2555666"/>
            <a:ext cx="9791330" cy="1325563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21. 8. 2017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35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21. 8. 2017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25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21. 8. 2017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0A1-9BEA-4DDE-B77E-74FAD94F34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55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21. 8. 2017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7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62470" y="365125"/>
            <a:ext cx="9791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62470" y="1825625"/>
            <a:ext cx="97913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21. 8. 2017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3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cz/media-centrum/aktualne/tripartita-jednala-o-statnim-rozpoctu-na-rok-2018--sdilene-ekonomice-a-vyuziti-zdroju-lithia-158387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zpravy.aktualne.cz/ekonomika/takovou-praci-uz-cesi-nechteji-projdete-si-profese-ktere-fir/r~bded4dc07c4a11e7b2b5002590604f2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hyperlink" Target="https://twitter.com/hashtag/KonecLevnePrace?src=has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cz/media-centrum/aktualne/premier-sobotka-chce-pokracovat-ve-zvysovani-platu--k-dalsimu-navyseni-by-melo-dojit-od-1--listopadu-158987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pravy.aktualne.cz/domaci/platy-ucitelu/r~97caad785b0b11e79b340025900fea04/" TargetMode="External"/><Relationship Id="rId7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203251603022520/photos/?tab=album&amp;album_id=1783824658298532" TargetMode="External"/><Relationship Id="rId7" Type="http://schemas.openxmlformats.org/officeDocument/2006/relationships/hyperlink" Target="https://www.facebook.com/203251603022520/photos/?tab=album&amp;album_id=1783805111633820" TargetMode="External"/><Relationship Id="rId2" Type="http://schemas.openxmlformats.org/officeDocument/2006/relationships/hyperlink" Target="https://www.facebook.com/203251603022520/photos/?tab=album&amp;album_id=17838292849647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203251603022520/photos/?tab=album&amp;album_id=1783811561633175" TargetMode="External"/><Relationship Id="rId5" Type="http://schemas.openxmlformats.org/officeDocument/2006/relationships/hyperlink" Target="https://www.facebook.com/203251603022520/photos/?tab=album&amp;album_id=1783794594968205" TargetMode="External"/><Relationship Id="rId4" Type="http://schemas.openxmlformats.org/officeDocument/2006/relationships/hyperlink" Target="https://www.facebook.com/203251603022520/photos/?tab=album&amp;album_id=178380257163407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kos.cz/obsah/773/320a-prumysl-vzdelani-prace-spolecnost-40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ui.org/Publications2/Working-Papers/Why-central-and-eastern-Europe-needs-a-pay-ris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2417192" y="5907819"/>
            <a:ext cx="9144000" cy="560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tx1"/>
                </a:solidFill>
              </a:rPr>
              <a:t>21. srpna 2017, za Vedení ČMKOS Josef Středula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A7496AC-41E6-4464-AB2C-143514EBDC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111" y="0"/>
            <a:ext cx="8858017" cy="5907819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7193" y="5168372"/>
            <a:ext cx="8856935" cy="739447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Aktuální informace pro jednání Rady ČMKOS</a:t>
            </a:r>
          </a:p>
        </p:txBody>
      </p:sp>
    </p:spTree>
    <p:extLst>
      <p:ext uri="{BB962C8B-B14F-4D97-AF65-F5344CB8AC3E}">
        <p14:creationId xmlns:p14="http://schemas.microsoft.com/office/powerpoint/2010/main" val="6435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87D02F1-D697-46DC-9177-5C5D25F45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9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Se středočeskými hasiči o aktuální situaci, 12. 7. 2017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BA78F6DF-6EE3-45F0-9914-82B70C290B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548" y="738378"/>
            <a:ext cx="7897803" cy="444251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E883EF0-51AA-4C0E-8F3C-69F2315D8D9D}"/>
              </a:ext>
            </a:extLst>
          </p:cNvPr>
          <p:cNvSpPr/>
          <p:nvPr/>
        </p:nvSpPr>
        <p:spPr>
          <a:xfrm>
            <a:off x="1776548" y="5346776"/>
            <a:ext cx="10302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 odboráři Odborového svazu hasičů Středočeského kraje jsme diskutovali společně s předsedou OSH Zdeňkem Oberreiterem a místopředsedou Jiřím Jílkem o dorovnání platů od 1.7.2017, o požadavku na jejich navýšení od 1.1.2018 a hlavních tématech odborů pro nejbližší období.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6A952573-E68C-4A5B-AAE1-11B9423DD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999" y="2011679"/>
            <a:ext cx="1784985" cy="17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Pracovní týmy RHSD pracují. Naše zastoupení musí fungovat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286F6A2-F0ED-41FE-A213-48D44608F5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549" y="819664"/>
            <a:ext cx="3821734" cy="214972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885E1F94-11A2-4D6E-87A1-99C17B7E5855}"/>
              </a:ext>
            </a:extLst>
          </p:cNvPr>
          <p:cNvSpPr txBox="1"/>
          <p:nvPr/>
        </p:nvSpPr>
        <p:spPr>
          <a:xfrm>
            <a:off x="1498272" y="3056287"/>
            <a:ext cx="452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PT RHSD pro hospodářskou politiku 30.6.2017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421222DC-6DD6-40AA-9C46-BF4A85B767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272" y="825607"/>
            <a:ext cx="2950582" cy="214378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2A30A858-1ACD-4901-8052-5788C284718B}"/>
              </a:ext>
            </a:extLst>
          </p:cNvPr>
          <p:cNvSpPr txBox="1"/>
          <p:nvPr/>
        </p:nvSpPr>
        <p:spPr>
          <a:xfrm>
            <a:off x="8977235" y="3047034"/>
            <a:ext cx="317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PT RHSD pro dopravu 24.7.2017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EDAA6400-9119-40B2-A1AC-75C00A63200F}"/>
              </a:ext>
            </a:extLst>
          </p:cNvPr>
          <p:cNvSpPr txBox="1"/>
          <p:nvPr/>
        </p:nvSpPr>
        <p:spPr>
          <a:xfrm>
            <a:off x="8796320" y="6027688"/>
            <a:ext cx="307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PT RHSD pro kulturu 18.7.2017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743BDC0E-CEB9-4DE1-B884-54FD4706C2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672" y="3494010"/>
            <a:ext cx="3425182" cy="255218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5C3F054C-9386-49FB-8031-332321412C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549" y="3512516"/>
            <a:ext cx="3828276" cy="2552184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DABD4813-52BD-4A7F-AC49-E85FF8F96E14}"/>
              </a:ext>
            </a:extLst>
          </p:cNvPr>
          <p:cNvSpPr txBox="1"/>
          <p:nvPr/>
        </p:nvSpPr>
        <p:spPr>
          <a:xfrm>
            <a:off x="2430290" y="6066928"/>
            <a:ext cx="265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PT RHSD pro EU 14.7.2017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F305CA2F-0F7F-42C6-A75B-D8B2A8420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710" y="4365270"/>
            <a:ext cx="2478898" cy="91088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1220ABE-0C89-453F-9812-7DAE784CBB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740" y="996696"/>
            <a:ext cx="3192289" cy="1795662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F3C393C1-9142-4866-B122-765B6EA1A653}"/>
              </a:ext>
            </a:extLst>
          </p:cNvPr>
          <p:cNvSpPr txBox="1"/>
          <p:nvPr/>
        </p:nvSpPr>
        <p:spPr>
          <a:xfrm>
            <a:off x="5805085" y="2950884"/>
            <a:ext cx="291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PT RHSD pro MMR 29.6.2017</a:t>
            </a:r>
          </a:p>
        </p:txBody>
      </p:sp>
    </p:spTree>
    <p:extLst>
      <p:ext uri="{BB962C8B-B14F-4D97-AF65-F5344CB8AC3E}">
        <p14:creationId xmlns:p14="http://schemas.microsoft.com/office/powerpoint/2010/main" val="327885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Plenární schůze tripartity, 17. 7. 2017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A6BC485-5FDB-480E-BDEE-CCA1A772E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868" y="972411"/>
            <a:ext cx="3092022" cy="1136176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xmlns="" id="{0111143E-F473-4676-B74C-233581346614}"/>
              </a:ext>
            </a:extLst>
          </p:cNvPr>
          <p:cNvSpPr/>
          <p:nvPr/>
        </p:nvSpPr>
        <p:spPr>
          <a:xfrm>
            <a:off x="1487542" y="5958129"/>
            <a:ext cx="10405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Video z TK: </a:t>
            </a:r>
            <a:r>
              <a:rPr lang="cs-CZ" sz="1200" dirty="0">
                <a:hlinkClick r:id="rId3"/>
              </a:rPr>
              <a:t>https://www.vlada.cz/cz/media-centrum/aktualne/tripartita-jednala-o-statnim-rozpoctu-na-rok-2018--sdilene-ekonomice-a-vyuziti-zdroju-lithia-158387/</a:t>
            </a:r>
            <a:r>
              <a:rPr lang="cs-CZ" sz="1200" dirty="0"/>
              <a:t>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93CB03F7-2686-4309-A1DA-D2D46D834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548" y="2508504"/>
            <a:ext cx="5892131" cy="3188208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F375483A-F218-47A1-AF5C-4A517D9783DC}"/>
              </a:ext>
            </a:extLst>
          </p:cNvPr>
          <p:cNvSpPr/>
          <p:nvPr/>
        </p:nvSpPr>
        <p:spPr>
          <a:xfrm>
            <a:off x="7827264" y="833911"/>
            <a:ext cx="40661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Zástupci vlády, odborů a zaměstnavatelů se v pondělí 17.7. 2017 sešli na šestém jednání Rady hospodářské a sociální dohody ČR     v letošním roce a už jedenatřicátém za dobu působení vlády Bohuslava Sobotky. Tématem jednání byla mimo jiné i podpora obslužnosti venkova nebo strategie mýtného systému a jeho rozšíření, </a:t>
            </a:r>
            <a:r>
              <a:rPr lang="pl-PL" sz="2000" dirty="0"/>
              <a:t>zpráva o stavu bezpečnosti a ochrany zdraví při práci za rok 2016, </a:t>
            </a:r>
            <a:r>
              <a:rPr lang="cs-CZ" sz="2000" dirty="0"/>
              <a:t>s</a:t>
            </a:r>
            <a:r>
              <a:rPr lang="sv-SE" sz="2000" dirty="0"/>
              <a:t>dílená ekonomika a digitální platformy</a:t>
            </a:r>
            <a:r>
              <a:rPr lang="cs-CZ" sz="2000" dirty="0"/>
              <a:t> a strategie státu při těžbě a využití zdrojů lithia. </a:t>
            </a:r>
          </a:p>
          <a:p>
            <a:r>
              <a:rPr lang="cs-CZ" sz="2000" dirty="0"/>
              <a:t>Příští jednání bude 18. září 2017.</a:t>
            </a:r>
          </a:p>
          <a:p>
            <a:endParaRPr lang="pl-PL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80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Situace na trhu práce dle ČSOB, 18. 7. 2017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A0153E16-6E7D-469D-BD09-51960AE0B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754" y="701992"/>
            <a:ext cx="5959222" cy="558826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244DD75-26E5-430C-95D5-C7A43C371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501" y="637984"/>
            <a:ext cx="2727333" cy="236200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5FDF636B-6E23-4494-BC28-CA012C51F0C6}"/>
              </a:ext>
            </a:extLst>
          </p:cNvPr>
          <p:cNvSpPr/>
          <p:nvPr/>
        </p:nvSpPr>
        <p:spPr>
          <a:xfrm>
            <a:off x="7979782" y="5736260"/>
            <a:ext cx="40050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Zdroj: </a:t>
            </a:r>
            <a:r>
              <a:rPr lang="cs-CZ" sz="1000" dirty="0">
                <a:hlinkClick r:id="rId4"/>
              </a:rPr>
              <a:t>https://zpravy.aktualne.cz/ekonomika/takovou-praci-uz-cesi-nechteji-projdete-si-profese-ktere-fir/r~bded4dc07c4a11e7b2b5002590604f2e/</a:t>
            </a:r>
            <a:r>
              <a:rPr lang="cs-CZ" sz="1000" dirty="0"/>
              <a:t>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2C46DE5B-3970-406C-96BE-7658D67F00D4}"/>
              </a:ext>
            </a:extLst>
          </p:cNvPr>
          <p:cNvSpPr/>
          <p:nvPr/>
        </p:nvSpPr>
        <p:spPr>
          <a:xfrm>
            <a:off x="7946136" y="3065483"/>
            <a:ext cx="4105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Podle analytiků ČSOB jsou současné nabídky práce obvykle neatraktivní, a tak třetina z nich zůstává už půl roku neobsazená. "Nabízené mzdy jsou velmi často blízko minima. Firmy mnohdy nedokážou pružně reagovat na situaci    na trhu práce," říká analytik ČSOB Petr Dufek.</a:t>
            </a:r>
          </a:p>
        </p:txBody>
      </p:sp>
    </p:spTree>
    <p:extLst>
      <p:ext uri="{BB962C8B-B14F-4D97-AF65-F5344CB8AC3E}">
        <p14:creationId xmlns:p14="http://schemas.microsoft.com/office/powerpoint/2010/main" val="3769419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S L. Zaorálkem o #</a:t>
            </a:r>
            <a:r>
              <a:rPr lang="cs-CZ" sz="2400" dirty="0" err="1"/>
              <a:t>KonecLevnePrace</a:t>
            </a:r>
            <a:r>
              <a:rPr lang="cs-CZ" sz="2400" dirty="0"/>
              <a:t>, 26. 7. 2017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922E27B-2E00-447B-9551-8EF3BF4C69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549" y="768096"/>
            <a:ext cx="5390388" cy="35935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749AACF-BC8D-4C33-94AA-6AA7354EBC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20" y="2678097"/>
            <a:ext cx="5309734" cy="353982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41ED3FD0-BCB5-4EE0-999D-2AF8383EB59F}"/>
              </a:ext>
            </a:extLst>
          </p:cNvPr>
          <p:cNvSpPr/>
          <p:nvPr/>
        </p:nvSpPr>
        <p:spPr>
          <a:xfrm>
            <a:off x="1776549" y="4759559"/>
            <a:ext cx="47705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 Lubošem Zaorálkem, Janem Chmelíčkem a Robertem </a:t>
            </a:r>
            <a:r>
              <a:rPr lang="cs-CZ" dirty="0" err="1"/>
              <a:t>Žanony</a:t>
            </a:r>
            <a:r>
              <a:rPr lang="cs-CZ" dirty="0"/>
              <a:t> jsme jednali o minimální mzdě, kampani </a:t>
            </a:r>
            <a:r>
              <a:rPr lang="cs-CZ" strike="sngStrike" dirty="0">
                <a:hlinkClick r:id="rId4"/>
              </a:rPr>
              <a:t>#</a:t>
            </a:r>
            <a:r>
              <a:rPr lang="cs-CZ" b="1" dirty="0" err="1">
                <a:hlinkClick r:id="rId4"/>
              </a:rPr>
              <a:t>KonecLevnePrace</a:t>
            </a:r>
            <a:r>
              <a:rPr lang="cs-CZ" dirty="0"/>
              <a:t>, o ekonomice,          o starostech zaměstnanců a o dalších tématech, které zajímají ČMKOS.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55711F0-470B-4283-8ADF-78A86EEFE7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778" y="962355"/>
            <a:ext cx="3490234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4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Jednání o růstu platů pro rok 2018, 15. 8. 2017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B6854E7C-02A0-4427-866F-4F145F62B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548" y="2650998"/>
            <a:ext cx="5933440" cy="334264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B3C9F37B-27F4-427A-ABE2-DFCAE102141A}"/>
              </a:ext>
            </a:extLst>
          </p:cNvPr>
          <p:cNvSpPr/>
          <p:nvPr/>
        </p:nvSpPr>
        <p:spPr>
          <a:xfrm>
            <a:off x="7836408" y="5649952"/>
            <a:ext cx="4224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3"/>
              </a:rPr>
              <a:t>https://www.vlada.cz/cz/media-centrum/aktualne/premier-sobotka-chce-pokracovat-ve-zvysovani-platu--k-dalsimu-navyseni-by-melo-dojit-od-1--listopadu-158987/</a:t>
            </a:r>
            <a:r>
              <a:rPr lang="cs-CZ" sz="1000" dirty="0"/>
              <a:t>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496E5FC4-0D91-4E97-9E4E-A54728037E4A}"/>
              </a:ext>
            </a:extLst>
          </p:cNvPr>
          <p:cNvSpPr/>
          <p:nvPr/>
        </p:nvSpPr>
        <p:spPr>
          <a:xfrm>
            <a:off x="7836408" y="1074451"/>
            <a:ext cx="42748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Předseda vlády Bohuslav Sobotka jednal v úterý 15. srpna 2017 ve Strakově akademii  s předsedou Českomoravské konfederace odborových svazů Josefem </a:t>
            </a:r>
            <a:r>
              <a:rPr lang="cs-CZ" dirty="0" err="1"/>
              <a:t>Středulou</a:t>
            </a:r>
            <a:r>
              <a:rPr lang="cs-CZ" dirty="0"/>
              <a:t>           o dalším zvyšování platů zaměstnanců       ve veřejném sektoru. Podle premiéra by      k němu mělo dojít už od 1. listopadu 2017. </a:t>
            </a:r>
          </a:p>
          <a:p>
            <a:r>
              <a:rPr lang="cs-CZ" dirty="0"/>
              <a:t>Jednali také o dalším zvýšení minimální mzdy od 1. ledna 2018 a o postoji vlády     ke sbližování úrovně mezd v rámci celé EU.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644360A7-A6C3-437E-9534-41DB6605B8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71" y="1074451"/>
            <a:ext cx="4771081" cy="121846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26E418E-CCCE-44B5-BC19-67115292CC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100" y="4044023"/>
            <a:ext cx="2249424" cy="14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5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O jaderné energetice s předsedou OS KOVO v </a:t>
            </a:r>
            <a:r>
              <a:rPr lang="cs-CZ" sz="2400" dirty="0" err="1"/>
              <a:t>Doosan</a:t>
            </a:r>
            <a:r>
              <a:rPr lang="cs-CZ" sz="2400" dirty="0"/>
              <a:t> Plzeň, 16. 8. 2017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555F618A-2260-4ABE-AC63-C8B75516B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437" y="1379982"/>
            <a:ext cx="971550" cy="4953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69F378F-DA46-4911-9F3A-8FC38E59C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237" y="741426"/>
            <a:ext cx="8365617" cy="557707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0ABB9B0-471A-4305-BF94-7E7383B8D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174" y="2124837"/>
            <a:ext cx="1362075" cy="1524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720A452C-5AFC-47E6-814B-45D4D5DA61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472" y="4599432"/>
            <a:ext cx="1267777" cy="126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Protest ve školství bude již 1. září 2017. S naší podporou!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FFC94FBB-4DD1-47CB-8329-768C2D97C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674" y="2221013"/>
            <a:ext cx="4669806" cy="411387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8B13D8EF-11BC-4474-8E4A-D12BA7739665}"/>
              </a:ext>
            </a:extLst>
          </p:cNvPr>
          <p:cNvSpPr/>
          <p:nvPr/>
        </p:nvSpPr>
        <p:spPr>
          <a:xfrm>
            <a:off x="7820230" y="809803"/>
            <a:ext cx="41646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Česko vykazuje zdaleka nejnižší úroveň učitelských platů a figuruje na posledním místě v porovnání s ostatními evropskými státy. Čeští učitelé berou průměrně 56 procent platu ostatních vysokoškolsky vzdělaných pracovníků, zatímco průměr zemí EU i OECD se pohybuje kolem 86 procent. Zdroj: </a:t>
            </a:r>
            <a:r>
              <a:rPr lang="cs-CZ" dirty="0">
                <a:hlinkClick r:id="rId3"/>
              </a:rPr>
              <a:t>https://zpravy.aktualne.cz/domaci/platy-ucitelu/r~97caad785b0b11e79b340025900fea04/</a:t>
            </a:r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2F3D9DA-FA1E-4E48-96CC-D46824652C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263" y="846954"/>
            <a:ext cx="2725217" cy="119527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E2BF890-01AD-40BE-8007-7B4E9E5B0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665" y="4113280"/>
            <a:ext cx="2724463" cy="204334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257537F1-EAE8-4F15-94BD-64723C0040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907" y="843377"/>
            <a:ext cx="1198483" cy="11984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68" y="843376"/>
            <a:ext cx="1165583" cy="11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3559" y="94585"/>
            <a:ext cx="10241295" cy="490631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Manifestační mítink #</a:t>
            </a:r>
            <a:r>
              <a:rPr lang="cs-CZ" sz="2400" dirty="0" err="1"/>
              <a:t>KonecLevnePrace</a:t>
            </a:r>
            <a:r>
              <a:rPr lang="cs-CZ" sz="2400" dirty="0"/>
              <a:t> 14. 9. 2017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D1AFBAA-E503-4D57-99A9-24F01CB02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04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Vývoj inflace pro příští období bude podle ČNB kolem 2%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77463574-A94B-464C-B31B-4A50D3ACB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460" y="914399"/>
            <a:ext cx="8814348" cy="51951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CB26C04-1B72-4313-A20C-58467BFE52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664" y="1115567"/>
            <a:ext cx="1607973" cy="9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0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646" y="819814"/>
            <a:ext cx="10208305" cy="477908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Manifestační mítink podpoří také: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21B5807-6C03-4035-AE6A-A2D685AB9C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300" y="2971925"/>
            <a:ext cx="2431261" cy="162210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C6CF3657-26ED-47A1-951A-AFA3305A05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646" y="2964743"/>
            <a:ext cx="2433161" cy="16221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B74BC53-54B9-47EB-B44B-C7D2430BB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827" y="2964743"/>
            <a:ext cx="2480370" cy="161761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0B10AC88-419F-4215-B891-972D9229F5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197" y="1752427"/>
            <a:ext cx="1811469" cy="96210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3FAB299D-391C-4102-B35F-3DADB909C0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175" y="1772261"/>
            <a:ext cx="1436748" cy="96210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6A9226B2-5FB0-4412-9311-7A9569053B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00" y="1752427"/>
            <a:ext cx="1889366" cy="96210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6C63579A-1C66-4A82-8262-FED4571E718D}"/>
              </a:ext>
            </a:extLst>
          </p:cNvPr>
          <p:cNvSpPr txBox="1"/>
          <p:nvPr/>
        </p:nvSpPr>
        <p:spPr>
          <a:xfrm>
            <a:off x="2057291" y="4812724"/>
            <a:ext cx="1811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Jozef Kollár</a:t>
            </a:r>
          </a:p>
          <a:p>
            <a:pPr algn="ctr"/>
            <a:r>
              <a:rPr lang="cs-CZ" b="1" dirty="0"/>
              <a:t>Prezident KOZ SR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4ED0BB8C-9C7F-4927-8B2E-296A6EC44983}"/>
              </a:ext>
            </a:extLst>
          </p:cNvPr>
          <p:cNvSpPr txBox="1"/>
          <p:nvPr/>
        </p:nvSpPr>
        <p:spPr>
          <a:xfrm>
            <a:off x="7448781" y="4812725"/>
            <a:ext cx="182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Reiner Hoffmann</a:t>
            </a:r>
          </a:p>
          <a:p>
            <a:pPr algn="ctr"/>
            <a:r>
              <a:rPr lang="cs-CZ" b="1" dirty="0"/>
              <a:t>Předseda DGB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B327AFF6-6551-4119-A6E9-BD7FD40C90B2}"/>
              </a:ext>
            </a:extLst>
          </p:cNvPr>
          <p:cNvSpPr txBox="1"/>
          <p:nvPr/>
        </p:nvSpPr>
        <p:spPr>
          <a:xfrm>
            <a:off x="4323961" y="4837058"/>
            <a:ext cx="2452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Luca </a:t>
            </a:r>
            <a:r>
              <a:rPr lang="cs-CZ" b="1" dirty="0" err="1"/>
              <a:t>Visentini</a:t>
            </a:r>
            <a:endParaRPr lang="cs-CZ" b="1" dirty="0"/>
          </a:p>
          <a:p>
            <a:pPr algn="ctr"/>
            <a:r>
              <a:rPr lang="cs-CZ" b="1" dirty="0"/>
              <a:t>Generální tajemník EOK</a:t>
            </a:r>
          </a:p>
        </p:txBody>
      </p:sp>
      <p:sp>
        <p:nvSpPr>
          <p:cNvPr id="19" name="Nadpis 5">
            <a:extLst>
              <a:ext uri="{FF2B5EF4-FFF2-40B4-BE49-F238E27FC236}">
                <a16:creationId xmlns:a16="http://schemas.microsoft.com/office/drawing/2014/main" xmlns="" id="{00FCA6F0-C439-4C28-8EAD-221B9F53591E}"/>
              </a:ext>
            </a:extLst>
          </p:cNvPr>
          <p:cNvSpPr txBox="1">
            <a:spLocks/>
          </p:cNvSpPr>
          <p:nvPr/>
        </p:nvSpPr>
        <p:spPr>
          <a:xfrm>
            <a:off x="1609571" y="5799166"/>
            <a:ext cx="10208305" cy="4779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AC23F19C-28A1-45D7-B662-B13CDD52AD2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970" y="1752427"/>
            <a:ext cx="962108" cy="96210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036AA90-4700-4C98-B067-A49BDC93200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301" y="2964896"/>
            <a:ext cx="1385115" cy="1617457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xmlns="" id="{CF2C8A38-82A3-4B3D-945C-CDF954F090E3}"/>
              </a:ext>
            </a:extLst>
          </p:cNvPr>
          <p:cNvSpPr txBox="1"/>
          <p:nvPr/>
        </p:nvSpPr>
        <p:spPr>
          <a:xfrm>
            <a:off x="9828405" y="4832714"/>
            <a:ext cx="1555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Erich Foglar</a:t>
            </a:r>
          </a:p>
          <a:p>
            <a:pPr algn="ctr"/>
            <a:r>
              <a:rPr lang="cs-CZ" b="1" dirty="0"/>
              <a:t>Předseda ÖGB</a:t>
            </a:r>
          </a:p>
        </p:txBody>
      </p:sp>
    </p:spTree>
    <p:extLst>
      <p:ext uri="{BB962C8B-B14F-4D97-AF65-F5344CB8AC3E}">
        <p14:creationId xmlns:p14="http://schemas.microsoft.com/office/powerpoint/2010/main" val="2487326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Mítink </a:t>
            </a:r>
            <a:r>
              <a:rPr lang="cs-CZ" sz="2400" dirty="0" err="1"/>
              <a:t>KonecLevnePrace</a:t>
            </a:r>
            <a:r>
              <a:rPr lang="cs-CZ" sz="2400" dirty="0"/>
              <a:t> – vizualizace, 14. září 2017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CC3DDCB-B357-426F-9AB2-6D50630F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567" y="804460"/>
            <a:ext cx="9345938" cy="53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53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98613" y="163513"/>
            <a:ext cx="10379075" cy="5572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cs-CZ" altLang="cs-CZ" sz="2500" dirty="0"/>
              <a:t>Odbory v regionech. V září v Mostě a Sokolově.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F36F4C72-FAE5-4035-A54A-C3C16786AB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881" y="868680"/>
            <a:ext cx="3809068" cy="53858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3856167-958A-4697-8EEF-A7FC95EC7C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712" y="868680"/>
            <a:ext cx="3799776" cy="53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0618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3559" y="94585"/>
            <a:ext cx="10241295" cy="490631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Nové srpnové Sondy Revue již v distribuci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BF122D7-1235-4F8D-A63C-78D315E74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810" y="1188212"/>
            <a:ext cx="10214044" cy="467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17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5F64DF1-726D-44BE-9209-2647BFA3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282" y="583097"/>
            <a:ext cx="10229335" cy="534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10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8D042A-A40E-4EEC-8D53-06DF3B51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481487"/>
          </a:xfrm>
        </p:spPr>
        <p:txBody>
          <a:bodyPr>
            <a:normAutofit/>
          </a:bodyPr>
          <a:lstStyle/>
          <a:p>
            <a:r>
              <a:rPr lang="cs-CZ" sz="2400" dirty="0"/>
              <a:t>Hlasujte s námi o nejkrásnější hračku soutěže!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242E1A9-E5D5-4AAD-B34E-00F6CC3EB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556" y="835920"/>
            <a:ext cx="10138298" cy="55557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sz="3300" dirty="0"/>
              <a:t>Pevná hračka (kolektiv): </a:t>
            </a:r>
          </a:p>
          <a:p>
            <a:r>
              <a:rPr lang="cs-CZ" sz="3300" dirty="0">
                <a:hlinkClick r:id="rId2"/>
              </a:rPr>
              <a:t>https://www.facebook.com/203251603022520/photos/?tab=album&amp;album_id=1783829284964736</a:t>
            </a:r>
            <a:r>
              <a:rPr lang="cs-CZ" sz="3300" dirty="0"/>
              <a:t/>
            </a:r>
            <a:br>
              <a:rPr lang="cs-CZ" sz="3300" dirty="0"/>
            </a:br>
            <a:endParaRPr lang="cs-CZ" sz="3300" dirty="0"/>
          </a:p>
          <a:p>
            <a:r>
              <a:rPr lang="cs-CZ" sz="3300" dirty="0"/>
              <a:t>Hlavolam nebo stavebnice (kolektiv):</a:t>
            </a:r>
          </a:p>
          <a:p>
            <a:r>
              <a:rPr lang="cs-CZ" sz="3300" dirty="0">
                <a:hlinkClick r:id="rId3"/>
              </a:rPr>
              <a:t>https://www.facebook.com/203251603022520/photos/?tab=album&amp;album_id=1783824658298532</a:t>
            </a:r>
            <a:endParaRPr lang="cs-CZ" sz="3300" dirty="0"/>
          </a:p>
          <a:p>
            <a:pPr marL="0" indent="0">
              <a:buNone/>
            </a:pPr>
            <a:endParaRPr lang="cs-CZ" sz="3300" dirty="0"/>
          </a:p>
          <a:p>
            <a:r>
              <a:rPr lang="cs-CZ" sz="3300" dirty="0"/>
              <a:t>Pevná hračka (do 16 let): </a:t>
            </a:r>
          </a:p>
          <a:p>
            <a:r>
              <a:rPr lang="cs-CZ" sz="3300" dirty="0">
                <a:hlinkClick r:id="rId4"/>
              </a:rPr>
              <a:t>https://www.facebook.com/203251603022520/photos/?tab=album&amp;album_id=1783802571634074</a:t>
            </a:r>
            <a:endParaRPr lang="cs-CZ" sz="3300" dirty="0"/>
          </a:p>
          <a:p>
            <a:pPr marL="0" indent="0">
              <a:buNone/>
            </a:pPr>
            <a:endParaRPr lang="cs-CZ" sz="3300" dirty="0"/>
          </a:p>
          <a:p>
            <a:r>
              <a:rPr lang="cs-CZ" sz="3300" dirty="0"/>
              <a:t>Hlavolam nebo stavebnice (do 16 let):</a:t>
            </a:r>
          </a:p>
          <a:p>
            <a:r>
              <a:rPr lang="cs-CZ" sz="3300" dirty="0">
                <a:hlinkClick r:id="rId5"/>
              </a:rPr>
              <a:t>https://www.facebook.com/203251603022520/photos/?tab=album&amp;album_id=1783794594968205</a:t>
            </a:r>
            <a:endParaRPr lang="cs-CZ" sz="3300" dirty="0"/>
          </a:p>
          <a:p>
            <a:pPr marL="0" indent="0">
              <a:buNone/>
            </a:pPr>
            <a:endParaRPr lang="cs-CZ" sz="3300" dirty="0"/>
          </a:p>
          <a:p>
            <a:r>
              <a:rPr lang="cs-CZ" sz="3300" dirty="0"/>
              <a:t>Pevná hračka (od 17 let): </a:t>
            </a:r>
          </a:p>
          <a:p>
            <a:r>
              <a:rPr lang="cs-CZ" sz="3300" dirty="0">
                <a:hlinkClick r:id="rId6"/>
              </a:rPr>
              <a:t>https://www.facebook.com/203251603022520/photos/?tab=album&amp;album_id=1783811561633175</a:t>
            </a:r>
            <a:endParaRPr lang="cs-CZ" sz="3300" dirty="0"/>
          </a:p>
          <a:p>
            <a:pPr marL="0" indent="0">
              <a:buNone/>
            </a:pPr>
            <a:endParaRPr lang="cs-CZ" sz="3300" dirty="0"/>
          </a:p>
          <a:p>
            <a:r>
              <a:rPr lang="cs-CZ" sz="3300" dirty="0"/>
              <a:t>Hlavolam nebo stavebnice (od 17 let):</a:t>
            </a:r>
          </a:p>
          <a:p>
            <a:r>
              <a:rPr lang="cs-CZ" sz="3300" dirty="0">
                <a:hlinkClick r:id="rId7"/>
              </a:rPr>
              <a:t>https://www.facebook.com/203251603022520/photos/?tab=album&amp;album_id=1783805111633820</a:t>
            </a: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899603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Video k tématu Průmysl 4.0 je již k dispozici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1A5C65B7-216F-4D72-A70B-FAAF5AD551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496" y="957072"/>
            <a:ext cx="5077968" cy="507796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32E7F45D-92DA-4ED8-A742-CBF46D60322B}"/>
              </a:ext>
            </a:extLst>
          </p:cNvPr>
          <p:cNvSpPr/>
          <p:nvPr/>
        </p:nvSpPr>
        <p:spPr>
          <a:xfrm>
            <a:off x="7351776" y="1735574"/>
            <a:ext cx="45542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Jeden z výstupů projektu ČMKOS: „</a:t>
            </a:r>
            <a:r>
              <a:rPr lang="cs-CZ" b="1" dirty="0"/>
              <a:t>Úhrada nákladů činností ČMKOS na podporu vzájemných jednání sociálních partnerů        na celostátní, krajské a podnikové úrovni v roce 2017</a:t>
            </a:r>
          </a:p>
          <a:p>
            <a:r>
              <a:rPr lang="cs-CZ" b="1" dirty="0"/>
              <a:t>týkajících se důležitých zájmů pracujících          s vazbou na dopady Iniciativy průmyslu 4.0 a digitalizace práce na pracovní právo a zaměstnanost“</a:t>
            </a:r>
          </a:p>
          <a:p>
            <a:endParaRPr lang="cs-CZ" b="1" dirty="0"/>
          </a:p>
          <a:p>
            <a:r>
              <a:rPr lang="cs-CZ" dirty="0"/>
              <a:t>Více o projektu: </a:t>
            </a:r>
            <a:r>
              <a:rPr lang="cs-CZ" dirty="0">
                <a:hlinkClick r:id="rId3"/>
              </a:rPr>
              <a:t>https://www.cmkos.cz/obsah/773/320a-prumysl-vzdelani-prace-spolecnost-40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596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https://fbcdn-sphotos-a-a.akamaihd.net/hphotos-ak-xfa1/t31.0-8/14195989_1402757349738600_256805822252943024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8350" cy="70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47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Výhled ekonomiky je podle ČNB pozitivní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8924307E-828C-4426-B674-187F4E127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131" y="1563624"/>
            <a:ext cx="9826396" cy="331012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8206FD19-9362-4B9B-9D65-5E025C258E31}"/>
              </a:ext>
            </a:extLst>
          </p:cNvPr>
          <p:cNvSpPr/>
          <p:nvPr/>
        </p:nvSpPr>
        <p:spPr>
          <a:xfrm>
            <a:off x="1807131" y="3721608"/>
            <a:ext cx="9750885" cy="521208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232F52E-1320-4228-90A5-D9FC7A4477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320" y="1563624"/>
            <a:ext cx="1607973" cy="9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2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Prognóza vývoje nominálních mezd podle ČNB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FBF102CB-7F98-41B0-B243-5E827EB32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633" y="798244"/>
            <a:ext cx="8314279" cy="54301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AC5A71B-FA21-4415-A074-B55739265F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344" y="5148071"/>
            <a:ext cx="1607973" cy="9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2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38299"/>
              </p:ext>
            </p:extLst>
          </p:nvPr>
        </p:nvGraphicFramePr>
        <p:xfrm>
          <a:off x="1553265" y="235020"/>
          <a:ext cx="10227609" cy="6133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5EAE0627-09C1-40B3-B660-34F4CA8D8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600" y="941904"/>
            <a:ext cx="1561842" cy="42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21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Prognóza vývoje zaměstnanosti podle ČNB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9747739-DCAD-4310-8205-2F5CF3F1E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358" y="960119"/>
            <a:ext cx="9133490" cy="52247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A405ED4-8251-4231-A2AC-0EECF81B6C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7032" y="1280159"/>
            <a:ext cx="1607973" cy="9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2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Vývoj mezd ČR, Maďarsko, Polsko a Německo 1993 - 2015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1533BE1-2A72-456D-A1DC-162B04DED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388" y="629941"/>
            <a:ext cx="9964347" cy="560494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933F8D08-4E0C-4D13-BE3E-A89D27FA7983}"/>
              </a:ext>
            </a:extLst>
          </p:cNvPr>
          <p:cNvSpPr/>
          <p:nvPr/>
        </p:nvSpPr>
        <p:spPr>
          <a:xfrm>
            <a:off x="1456944" y="5842522"/>
            <a:ext cx="10411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3"/>
              </a:rPr>
              <a:t>https://www.etui.org/Publications2/Working-Papers/Why-central-and-eastern-Europe-needs-a-pay-rise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201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Nezaměstnanost v EU v červenci 2017 (</a:t>
            </a:r>
            <a:r>
              <a:rPr lang="cs-CZ" sz="2400" dirty="0" err="1"/>
              <a:t>Eurostat</a:t>
            </a:r>
            <a:r>
              <a:rPr lang="cs-CZ" sz="2400" dirty="0"/>
              <a:t>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E283DAFC-67F4-46B8-AB0C-6D6A0CE0A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311" y="1234440"/>
            <a:ext cx="10262544" cy="43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9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5AC6F7A-A09A-4854-811C-F39D97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94586"/>
            <a:ext cx="10208305" cy="477908"/>
          </a:xfrm>
        </p:spPr>
        <p:txBody>
          <a:bodyPr>
            <a:normAutofit/>
          </a:bodyPr>
          <a:lstStyle/>
          <a:p>
            <a:r>
              <a:rPr lang="cs-CZ" sz="2400" dirty="0"/>
              <a:t>Konference MOP v Praze „Budoucnost práce“, 27. června 2017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535892C-8F50-404A-A70A-F798A0FAC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548" y="637794"/>
            <a:ext cx="10208305" cy="57421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E2E4ACB-DC66-43B1-B76E-14D03748B6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51939" y="3218688"/>
            <a:ext cx="1654607" cy="30083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39A99FA-B92F-4575-8B09-9919BC35A0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840" y="3218688"/>
            <a:ext cx="5348224" cy="30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449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-prezentace-16-9.potx" id="{B41DBD5B-2C8C-4E7A-A152-87C04558D80B}" vid="{8D04CF6E-51B4-4DBE-A806-70E9CDFCF00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9696</TotalTime>
  <Words>743</Words>
  <Application>Microsoft Office PowerPoint</Application>
  <PresentationFormat>Širokoúhlá obrazovka</PresentationFormat>
  <Paragraphs>75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Motiv Office</vt:lpstr>
      <vt:lpstr>Prezentace aplikace PowerPoint</vt:lpstr>
      <vt:lpstr>Vývoj inflace pro příští období bude podle ČNB kolem 2%</vt:lpstr>
      <vt:lpstr>Výhled ekonomiky je podle ČNB pozitivní</vt:lpstr>
      <vt:lpstr>Prognóza vývoje nominálních mezd podle ČNB</vt:lpstr>
      <vt:lpstr>Prezentace aplikace PowerPoint</vt:lpstr>
      <vt:lpstr>Prognóza vývoje zaměstnanosti podle ČNB</vt:lpstr>
      <vt:lpstr>Vývoj mezd ČR, Maďarsko, Polsko a Německo 1993 - 2015 </vt:lpstr>
      <vt:lpstr>Nezaměstnanost v EU v červenci 2017 (Eurostat)</vt:lpstr>
      <vt:lpstr>Konference MOP v Praze „Budoucnost práce“, 27. června 2017 </vt:lpstr>
      <vt:lpstr>Prezentace aplikace PowerPoint</vt:lpstr>
      <vt:lpstr>Se středočeskými hasiči o aktuální situaci, 12. 7. 2017 </vt:lpstr>
      <vt:lpstr>Pracovní týmy RHSD pracují. Naše zastoupení musí fungovat</vt:lpstr>
      <vt:lpstr>Plenární schůze tripartity, 17. 7. 2017</vt:lpstr>
      <vt:lpstr>Situace na trhu práce dle ČSOB, 18. 7. 2017 </vt:lpstr>
      <vt:lpstr>S L. Zaorálkem o #KonecLevnePrace, 26. 7. 2017 </vt:lpstr>
      <vt:lpstr>Jednání o růstu platů pro rok 2018, 15. 8. 2017</vt:lpstr>
      <vt:lpstr>O jaderné energetice s předsedou OS KOVO v Doosan Plzeň, 16. 8. 2017</vt:lpstr>
      <vt:lpstr>Protest ve školství bude již 1. září 2017. S naší podporou! </vt:lpstr>
      <vt:lpstr>Manifestační mítink #KonecLevnePrace 14. 9. 2017</vt:lpstr>
      <vt:lpstr>Manifestační mítink podpoří také: </vt:lpstr>
      <vt:lpstr>Mítink KonecLevnePrace – vizualizace, 14. září 2017 </vt:lpstr>
      <vt:lpstr>Odbory v regionech. V září v Mostě a Sokolově.</vt:lpstr>
      <vt:lpstr>Nové srpnové Sondy Revue již v distribuci</vt:lpstr>
      <vt:lpstr>Prezentace aplikace PowerPoint</vt:lpstr>
      <vt:lpstr>Hlasujte s námi o nejkrásnější hračku soutěže!</vt:lpstr>
      <vt:lpstr>Video k tématu Průmysl 4.0 je již k dispozici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ČMKOS</dc:creator>
  <cp:lastModifiedBy>cmopv</cp:lastModifiedBy>
  <cp:revision>315</cp:revision>
  <dcterms:created xsi:type="dcterms:W3CDTF">2015-10-13T09:21:20Z</dcterms:created>
  <dcterms:modified xsi:type="dcterms:W3CDTF">2017-08-21T08:57:08Z</dcterms:modified>
</cp:coreProperties>
</file>